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72" r:id="rId3"/>
    <p:sldId id="274" r:id="rId4"/>
    <p:sldId id="275" r:id="rId5"/>
    <p:sldId id="276" r:id="rId6"/>
    <p:sldId id="277" r:id="rId7"/>
    <p:sldId id="278" r:id="rId8"/>
    <p:sldId id="279" r:id="rId9"/>
    <p:sldId id="273" r:id="rId10"/>
    <p:sldId id="284" r:id="rId11"/>
    <p:sldId id="280" r:id="rId12"/>
    <p:sldId id="281" r:id="rId13"/>
    <p:sldId id="285" r:id="rId14"/>
    <p:sldId id="283" r:id="rId15"/>
  </p:sldIdLst>
  <p:sldSz cx="9906000" cy="6858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147" autoAdjust="0"/>
    <p:restoredTop sz="79389" autoAdjust="0"/>
  </p:normalViewPr>
  <p:slideViewPr>
    <p:cSldViewPr snapToGrid="0">
      <p:cViewPr varScale="1">
        <p:scale>
          <a:sx n="45" d="100"/>
          <a:sy n="45" d="100"/>
        </p:scale>
        <p:origin x="1637" y="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jpg>
</file>

<file path=ppt/media/image13.png>
</file>

<file path=ppt/media/image14.png>
</file>

<file path=ppt/media/image15.pn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3.jpeg>
</file>

<file path=ppt/media/image4.jpeg>
</file>

<file path=ppt/media/image5.jpeg>
</file>

<file path=ppt/media/image6.jpg>
</file>

<file path=ppt/media/image7.jp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23CA39-D520-47AD-AAE0-78499D189079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00150" y="1143000"/>
            <a:ext cx="44577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1893A8-2770-45E0-B9E5-5FEB482D0D7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79863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1893A8-2770-45E0-B9E5-5FEB482D0D71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081470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1893A8-2770-45E0-B9E5-5FEB482D0D71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916174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1893A8-2770-45E0-B9E5-5FEB482D0D71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44084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91893A8-2770-45E0-B9E5-5FEB482D0D71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415144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93668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143733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60929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18723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60609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51095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3961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3533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24614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078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163425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547CBF-9544-4006-B017-19018F099C15}" type="datetimeFigureOut">
              <a:rPr lang="en-GB" smtClean="0"/>
              <a:t>11/02/2018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E3B185-D9AF-4A23-A2A5-2AAC9835C0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391033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pm640@cam.ac.uk" TargetMode="External"/><Relationship Id="rId2" Type="http://schemas.openxmlformats.org/officeDocument/2006/relationships/hyperlink" Target="mailto:ls769@cam.ac.uk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mailto:fi224@cam.ac.uk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jpg"/><Relationship Id="rId5" Type="http://schemas.openxmlformats.org/officeDocument/2006/relationships/image" Target="../media/image19.jpg"/><Relationship Id="rId4" Type="http://schemas.openxmlformats.org/officeDocument/2006/relationships/image" Target="../media/image18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mailto:ls769@cam.ac.uk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9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jpg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5.png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3869359" y="3221324"/>
            <a:ext cx="16963248" cy="10926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399152"/>
            <a:r>
              <a:rPr lang="en-GB" sz="2600" b="1" dirty="0">
                <a:solidFill>
                  <a:prstClr val="black"/>
                </a:solidFill>
                <a:latin typeface="Arsenal" panose="02010504060200020004" pitchFamily="50" charset="0"/>
              </a:rPr>
              <a:t>Luca Scimeca, Perla </a:t>
            </a:r>
            <a:r>
              <a:rPr lang="en-GB" sz="2600" b="1" dirty="0" err="1">
                <a:solidFill>
                  <a:prstClr val="black"/>
                </a:solidFill>
                <a:latin typeface="Arsenal" panose="02010504060200020004" pitchFamily="50" charset="0"/>
              </a:rPr>
              <a:t>Maiolino</a:t>
            </a:r>
            <a:r>
              <a:rPr lang="en-GB" sz="2600" b="1" dirty="0">
                <a:solidFill>
                  <a:prstClr val="black"/>
                </a:solidFill>
                <a:latin typeface="Arsenal" panose="02010504060200020004" pitchFamily="50" charset="0"/>
              </a:rPr>
              <a:t>, Fumiya Iida</a:t>
            </a:r>
          </a:p>
          <a:p>
            <a:pPr algn="ctr" defTabSz="2399152"/>
            <a:r>
              <a:rPr lang="en-GB" sz="1625" b="1" i="1" dirty="0">
                <a:solidFill>
                  <a:prstClr val="black"/>
                </a:solidFill>
                <a:latin typeface="Arsenal" panose="02010504060200020004" pitchFamily="50" charset="0"/>
                <a:hlinkClick r:id="rId2"/>
              </a:rPr>
              <a:t>ls769@cam.ac.uk</a:t>
            </a:r>
            <a:r>
              <a:rPr lang="en-GB" sz="1625" b="1" i="1" dirty="0">
                <a:solidFill>
                  <a:prstClr val="black"/>
                </a:solidFill>
                <a:latin typeface="Arsenal" panose="02010504060200020004" pitchFamily="50" charset="0"/>
              </a:rPr>
              <a:t>, </a:t>
            </a:r>
            <a:r>
              <a:rPr lang="en-GB" sz="1625" b="1" i="1" dirty="0">
                <a:solidFill>
                  <a:prstClr val="black"/>
                </a:solidFill>
                <a:latin typeface="Arsenal" panose="02010504060200020004" pitchFamily="50" charset="0"/>
                <a:hlinkClick r:id="rId3"/>
              </a:rPr>
              <a:t>pm640@cam.ac.uk</a:t>
            </a:r>
            <a:r>
              <a:rPr lang="en-GB" sz="1625" b="1" i="1" dirty="0">
                <a:solidFill>
                  <a:prstClr val="black"/>
                </a:solidFill>
                <a:latin typeface="Arsenal" panose="02010504060200020004" pitchFamily="50" charset="0"/>
              </a:rPr>
              <a:t>, </a:t>
            </a:r>
            <a:r>
              <a:rPr lang="en-GB" sz="1625" b="1" i="1" dirty="0">
                <a:solidFill>
                  <a:prstClr val="black"/>
                </a:solidFill>
                <a:latin typeface="Arsenal" panose="02010504060200020004" pitchFamily="50" charset="0"/>
                <a:hlinkClick r:id="rId4"/>
              </a:rPr>
              <a:t>fi224@cam.ac.uk</a:t>
            </a:r>
            <a:endParaRPr lang="en-GB" sz="2275" b="1" i="1" dirty="0">
              <a:solidFill>
                <a:prstClr val="black"/>
              </a:solidFill>
              <a:latin typeface="Arsenal" panose="02010504060200020004" pitchFamily="50" charset="0"/>
            </a:endParaRPr>
          </a:p>
          <a:p>
            <a:pPr algn="ctr" defTabSz="2399152"/>
            <a:endParaRPr lang="en-GB" sz="2275" b="1" i="1" dirty="0">
              <a:solidFill>
                <a:prstClr val="black"/>
              </a:solidFill>
              <a:latin typeface="Arsenal" panose="02010504060200020004" pitchFamily="5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206" y="4441981"/>
            <a:ext cx="2668148" cy="990571"/>
          </a:xfrm>
          <a:prstGeom prst="rect">
            <a:avLst/>
          </a:prstGeom>
        </p:spPr>
      </p:pic>
      <p:pic>
        <p:nvPicPr>
          <p:cNvPr id="8" name="Picture 2" descr="Engineering"/>
          <p:cNvPicPr>
            <a:picLocks noChangeAspect="1" noChangeArrowheads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852" y="4572324"/>
            <a:ext cx="2648530" cy="798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-325855" y="1190375"/>
            <a:ext cx="10831429" cy="178568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10" name="Rectangle 9"/>
          <p:cNvSpPr/>
          <p:nvPr/>
        </p:nvSpPr>
        <p:spPr>
          <a:xfrm>
            <a:off x="682083" y="1513142"/>
            <a:ext cx="867879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 Morphological Processing of Tactile Stimuli </a:t>
            </a:r>
          </a:p>
          <a:p>
            <a:pPr algn="ctr"/>
            <a:r>
              <a:rPr lang="en-GB" sz="28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for Autonomous Category Formation</a:t>
            </a:r>
          </a:p>
        </p:txBody>
      </p:sp>
    </p:spTree>
    <p:extLst>
      <p:ext uri="{BB962C8B-B14F-4D97-AF65-F5344CB8AC3E}">
        <p14:creationId xmlns:p14="http://schemas.microsoft.com/office/powerpoint/2010/main" val="31005200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5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21566" y="483584"/>
            <a:ext cx="10943125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75" dirty="0">
                <a:solidFill>
                  <a:schemeClr val="bg1"/>
                </a:solidFill>
                <a:latin typeface="Arsenal" panose="02010504060200020004"/>
              </a:rPr>
              <a:t>Tasks</a:t>
            </a:r>
            <a:endParaRPr lang="en-GB" sz="3575" dirty="0">
              <a:solidFill>
                <a:schemeClr val="bg1"/>
              </a:solidFill>
              <a:latin typeface="Arsenal" panose="020105040602000200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5" y="6358845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11" name="Picture 10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EE1349D-9CE0-40BD-BCCB-2CA6AE907B4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633" y="1220880"/>
            <a:ext cx="4189227" cy="5092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685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5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11754" y="461844"/>
            <a:ext cx="7075374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575" dirty="0">
                <a:solidFill>
                  <a:schemeClr val="bg1"/>
                </a:solidFill>
                <a:latin typeface="Arsenal" panose="02010504060200020004"/>
              </a:rPr>
              <a:t>Results – Confusion Matrices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5" y="6358845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3" name="Picture 2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5228933E-28D2-4FCB-BF7A-E7C0F046F5C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238" y="1554361"/>
            <a:ext cx="7847725" cy="43557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517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5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11754" y="461844"/>
            <a:ext cx="7075374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575" dirty="0">
                <a:solidFill>
                  <a:schemeClr val="bg1"/>
                </a:solidFill>
                <a:latin typeface="Arsenal" panose="02010504060200020004"/>
              </a:rPr>
              <a:t>Results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5" y="6358845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4" name="Picture 3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C52ED10A-CE0B-46F0-A2D6-243CB2D9E8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177" y="2583096"/>
            <a:ext cx="3306747" cy="2336778"/>
          </a:xfrm>
          <a:prstGeom prst="rect">
            <a:avLst/>
          </a:prstGeom>
        </p:spPr>
      </p:pic>
      <p:pic>
        <p:nvPicPr>
          <p:cNvPr id="12" name="Picture 11" descr="A picture containing screenshot&#10;&#10;Description generated with high confidence">
            <a:extLst>
              <a:ext uri="{FF2B5EF4-FFF2-40B4-BE49-F238E27FC236}">
                <a16:creationId xmlns:a16="http://schemas.microsoft.com/office/drawing/2014/main" id="{D8A2EBCF-7109-4DAF-8B18-7E5240A8409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8033" y="2583096"/>
            <a:ext cx="3212632" cy="2354072"/>
          </a:xfrm>
          <a:prstGeom prst="rect">
            <a:avLst/>
          </a:prstGeom>
        </p:spPr>
      </p:pic>
      <p:pic>
        <p:nvPicPr>
          <p:cNvPr id="14" name="Picture 13" descr="A close up of a map&#10;&#10;Description generated with high confidence">
            <a:extLst>
              <a:ext uri="{FF2B5EF4-FFF2-40B4-BE49-F238E27FC236}">
                <a16:creationId xmlns:a16="http://schemas.microsoft.com/office/drawing/2014/main" id="{7AE4FD00-6525-4FEE-89CF-47B4DCDA253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1" y="2598901"/>
            <a:ext cx="3306747" cy="2336778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4597F0DB-54C9-4FF8-8894-64BE96EA11CB}"/>
              </a:ext>
            </a:extLst>
          </p:cNvPr>
          <p:cNvSpPr/>
          <p:nvPr/>
        </p:nvSpPr>
        <p:spPr>
          <a:xfrm>
            <a:off x="1073679" y="2173967"/>
            <a:ext cx="1629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3mm soft-filter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4307D677-B098-4EFD-8C84-167698E6F52A}"/>
              </a:ext>
            </a:extLst>
          </p:cNvPr>
          <p:cNvSpPr/>
          <p:nvPr/>
        </p:nvSpPr>
        <p:spPr>
          <a:xfrm>
            <a:off x="4223381" y="2173967"/>
            <a:ext cx="162935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6mm soft-filter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C3D2C44-47D1-40A9-BE5B-92B9AD57B91F}"/>
              </a:ext>
            </a:extLst>
          </p:cNvPr>
          <p:cNvSpPr/>
          <p:nvPr/>
        </p:nvSpPr>
        <p:spPr>
          <a:xfrm>
            <a:off x="7705978" y="2126441"/>
            <a:ext cx="153798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1cm soft-filter</a:t>
            </a:r>
          </a:p>
        </p:txBody>
      </p:sp>
    </p:spTree>
    <p:extLst>
      <p:ext uri="{BB962C8B-B14F-4D97-AF65-F5344CB8AC3E}">
        <p14:creationId xmlns:p14="http://schemas.microsoft.com/office/powerpoint/2010/main" val="7662795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6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11754" y="461844"/>
            <a:ext cx="9508002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575" dirty="0">
                <a:solidFill>
                  <a:schemeClr val="bg1"/>
                </a:solidFill>
                <a:latin typeface="Arsenal" panose="02010504060200020004"/>
              </a:rPr>
              <a:t>Recall…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7" y="6374650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BCF089-BA81-40B1-A257-512331533F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45" y="1808051"/>
            <a:ext cx="9077109" cy="324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410081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-3869359" y="3221324"/>
            <a:ext cx="16963248" cy="742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2399152"/>
            <a:r>
              <a:rPr lang="en-GB" sz="2600" b="1" dirty="0">
                <a:solidFill>
                  <a:prstClr val="black"/>
                </a:solidFill>
                <a:latin typeface="Arsenal" panose="02010504060200020004" pitchFamily="50" charset="0"/>
              </a:rPr>
              <a:t>Luca </a:t>
            </a:r>
            <a:r>
              <a:rPr lang="en-GB" sz="2600" b="1" dirty="0" err="1">
                <a:solidFill>
                  <a:prstClr val="black"/>
                </a:solidFill>
                <a:latin typeface="Arsenal" panose="02010504060200020004" pitchFamily="50" charset="0"/>
              </a:rPr>
              <a:t>Scimeca</a:t>
            </a:r>
            <a:endParaRPr lang="en-GB" sz="2600" b="1" dirty="0">
              <a:solidFill>
                <a:prstClr val="black"/>
              </a:solidFill>
              <a:latin typeface="Arsenal" panose="02010504060200020004" pitchFamily="50" charset="0"/>
            </a:endParaRPr>
          </a:p>
          <a:p>
            <a:pPr algn="ctr" defTabSz="2399152"/>
            <a:r>
              <a:rPr lang="en-GB" sz="1625" b="1" i="1" dirty="0">
                <a:solidFill>
                  <a:prstClr val="black"/>
                </a:solidFill>
                <a:latin typeface="Arsenal" panose="02010504060200020004" pitchFamily="50" charset="0"/>
                <a:hlinkClick r:id="rId2"/>
              </a:rPr>
              <a:t>ls769@cam.ac.uk</a:t>
            </a:r>
            <a:r>
              <a:rPr lang="en-GB" sz="1625" b="1" i="1" dirty="0">
                <a:solidFill>
                  <a:prstClr val="black"/>
                </a:solidFill>
                <a:latin typeface="Arsenal" panose="02010504060200020004" pitchFamily="50" charset="0"/>
              </a:rPr>
              <a:t> </a:t>
            </a:r>
            <a:endParaRPr lang="en-GB" sz="2275" b="1" i="1" dirty="0">
              <a:solidFill>
                <a:prstClr val="black"/>
              </a:solidFill>
              <a:latin typeface="Arsenal" panose="02010504060200020004" pitchFamily="50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206" y="4441981"/>
            <a:ext cx="2668148" cy="990571"/>
          </a:xfrm>
          <a:prstGeom prst="rect">
            <a:avLst/>
          </a:prstGeom>
        </p:spPr>
      </p:pic>
      <p:pic>
        <p:nvPicPr>
          <p:cNvPr id="8" name="Picture 2" descr="Engineering"/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4852" y="4572324"/>
            <a:ext cx="2648530" cy="798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Rectangle 8"/>
          <p:cNvSpPr/>
          <p:nvPr/>
        </p:nvSpPr>
        <p:spPr>
          <a:xfrm>
            <a:off x="-325855" y="1190375"/>
            <a:ext cx="10831429" cy="1785687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10" name="Rectangle 9"/>
          <p:cNvSpPr/>
          <p:nvPr/>
        </p:nvSpPr>
        <p:spPr>
          <a:xfrm>
            <a:off x="682083" y="1513142"/>
            <a:ext cx="867879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54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67780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5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11754" y="461844"/>
            <a:ext cx="7075374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3575" dirty="0">
                <a:solidFill>
                  <a:schemeClr val="bg1"/>
                </a:solidFill>
                <a:latin typeface="Arsenal" panose="02010504060200020004"/>
              </a:rPr>
              <a:t>Outline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5" y="6323920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2105210-E52C-4E25-BDE1-6BF288737B01}"/>
              </a:ext>
            </a:extLst>
          </p:cNvPr>
          <p:cNvSpPr txBox="1"/>
          <p:nvPr/>
        </p:nvSpPr>
        <p:spPr>
          <a:xfrm>
            <a:off x="504926" y="1905230"/>
            <a:ext cx="9214830" cy="28315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742950" indent="-742950">
              <a:buFont typeface="+mj-lt"/>
              <a:buAutoNum type="arabicPeriod"/>
            </a:pPr>
            <a:r>
              <a:rPr lang="en-US" sz="3200" dirty="0">
                <a:latin typeface="Arsenal" panose="02010504060200020004"/>
                <a:cs typeface="Times New Roman" panose="02020603050405020304" pitchFamily="18" charset="0"/>
              </a:rPr>
              <a:t>Goal &amp; Motivation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200" dirty="0">
                <a:latin typeface="Arsenal" panose="02010504060200020004"/>
                <a:cs typeface="Times New Roman" panose="02020603050405020304" pitchFamily="18" charset="0"/>
              </a:rPr>
              <a:t>Experimental Outline &amp; Morphological Processing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200" dirty="0">
                <a:latin typeface="Arsenal" panose="02010504060200020004"/>
                <a:cs typeface="Times New Roman" panose="02020603050405020304" pitchFamily="18" charset="0"/>
              </a:rPr>
              <a:t>Unsupervised Category Formation  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200" dirty="0">
                <a:latin typeface="Arsenal" panose="02010504060200020004"/>
                <a:cs typeface="Times New Roman" panose="02020603050405020304" pitchFamily="18" charset="0"/>
              </a:rPr>
              <a:t>Results</a:t>
            </a:r>
          </a:p>
          <a:p>
            <a:pPr marL="742950" indent="-742950">
              <a:buFont typeface="+mj-lt"/>
              <a:buAutoNum type="arabicPeriod"/>
            </a:pPr>
            <a:r>
              <a:rPr lang="en-US" sz="3200" dirty="0">
                <a:latin typeface="Arsenal" panose="02010504060200020004"/>
                <a:cs typeface="Times New Roman" panose="02020603050405020304" pitchFamily="18" charset="0"/>
              </a:rPr>
              <a:t>Q&amp;A</a:t>
            </a:r>
          </a:p>
          <a:p>
            <a:pPr marL="342900" indent="-342900"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737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6" y="377142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11754" y="461844"/>
            <a:ext cx="7075374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75" dirty="0">
                <a:solidFill>
                  <a:schemeClr val="bg1"/>
                </a:solidFill>
                <a:latin typeface="Arsenal" panose="02010504060200020004"/>
              </a:rPr>
              <a:t>Goal &amp; Motivation</a:t>
            </a:r>
            <a:r>
              <a:rPr lang="en-GB" sz="3575" dirty="0">
                <a:solidFill>
                  <a:schemeClr val="bg1"/>
                </a:solidFill>
                <a:latin typeface="Arsenal" panose="02010504060200020004"/>
              </a:rPr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6" y="6358845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1026" name="Picture 2" descr="https://c1.staticflickr.com/3/2661/4019316536_f4de5dfc96_z.jpg?zz=1">
            <a:extLst>
              <a:ext uri="{FF2B5EF4-FFF2-40B4-BE49-F238E27FC236}">
                <a16:creationId xmlns:a16="http://schemas.microsoft.com/office/drawing/2014/main" id="{BCFC3BEC-BC5F-408E-92AE-33EF1D0A6E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185" y="1521156"/>
            <a:ext cx="3127287" cy="231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www.countrysideinfo.co.uk/images/woodcrkt.jpg">
            <a:extLst>
              <a:ext uri="{FF2B5EF4-FFF2-40B4-BE49-F238E27FC236}">
                <a16:creationId xmlns:a16="http://schemas.microsoft.com/office/drawing/2014/main" id="{808DD273-30EE-4065-8A6B-992E31B48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1782" y="1521156"/>
            <a:ext cx="2674026" cy="231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cdn.grid.fotosearch.com/CSP/CSP967/k9678052.jpg">
            <a:extLst>
              <a:ext uri="{FF2B5EF4-FFF2-40B4-BE49-F238E27FC236}">
                <a16:creationId xmlns:a16="http://schemas.microsoft.com/office/drawing/2014/main" id="{A4D83AA2-8A86-4BE3-800A-D04CB0804A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887" t="22860" r="17244" b="10174"/>
          <a:stretch/>
        </p:blipFill>
        <p:spPr bwMode="auto">
          <a:xfrm>
            <a:off x="7123118" y="1521156"/>
            <a:ext cx="2723771" cy="23128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9871966-FCCE-4501-A2B3-BA005B46F36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931" y="4322618"/>
            <a:ext cx="9214134" cy="1766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9585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6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11754" y="461844"/>
            <a:ext cx="9508002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75" dirty="0">
                <a:solidFill>
                  <a:schemeClr val="bg1"/>
                </a:solidFill>
                <a:latin typeface="Arsenal" panose="02010504060200020004"/>
              </a:rPr>
              <a:t>Experimental Outline –Theoretical Framework</a:t>
            </a:r>
            <a:r>
              <a:rPr lang="en-GB" sz="3575" dirty="0">
                <a:solidFill>
                  <a:schemeClr val="bg1"/>
                </a:solidFill>
                <a:latin typeface="Arsenal" panose="02010504060200020004"/>
              </a:rPr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7" y="6374650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BBCF089-BA81-40B1-A257-512331533F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445" y="1808051"/>
            <a:ext cx="9077109" cy="3241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1274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5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11754" y="461844"/>
            <a:ext cx="9166162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75" dirty="0">
                <a:solidFill>
                  <a:schemeClr val="bg1"/>
                </a:solidFill>
                <a:latin typeface="Arsenal" panose="02010504060200020004"/>
              </a:rPr>
              <a:t>Experimental Outline –Experimental Set-Up</a:t>
            </a:r>
            <a:r>
              <a:rPr lang="en-GB" sz="3575" dirty="0">
                <a:solidFill>
                  <a:schemeClr val="bg1"/>
                </a:solidFill>
                <a:latin typeface="Arsenal" panose="02010504060200020004"/>
              </a:rPr>
              <a:t> 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5" y="6358845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1ED7D20-9095-4C00-9E04-A2CAE0A75A9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233" y="1222991"/>
            <a:ext cx="7485531" cy="51358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038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5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11753" y="461844"/>
            <a:ext cx="10048665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75" dirty="0">
                <a:solidFill>
                  <a:schemeClr val="bg1"/>
                </a:solidFill>
                <a:latin typeface="Arsenal" panose="02010504060200020004"/>
              </a:rPr>
              <a:t>Experimental Outline –Morphological Preprocessing</a:t>
            </a:r>
            <a:endParaRPr lang="en-GB" sz="3575" dirty="0">
              <a:solidFill>
                <a:schemeClr val="bg1"/>
              </a:solidFill>
              <a:latin typeface="Arsenal" panose="020105040602000200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5" y="6358845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2" name="IMG_4764">
            <a:hlinkClick r:id="" action="ppaction://media"/>
            <a:extLst>
              <a:ext uri="{FF2B5EF4-FFF2-40B4-BE49-F238E27FC236}">
                <a16:creationId xmlns:a16="http://schemas.microsoft.com/office/drawing/2014/main" id="{30204B74-49C0-4E1C-B26B-DD7FE87E3D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33388" y="1317861"/>
            <a:ext cx="2748221" cy="4885726"/>
          </a:xfrm>
          <a:prstGeom prst="roundRect">
            <a:avLst>
              <a:gd name="adj" fmla="val 5439"/>
            </a:avLst>
          </a:prstGeom>
          <a:ln>
            <a:noFill/>
          </a:ln>
          <a:effectLst>
            <a:innerShdw blurRad="114300" dist="50800">
              <a:srgbClr val="000000">
                <a:alpha val="0"/>
              </a:srgbClr>
            </a:innerShdw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3F04968-2417-4EE1-8930-7FC3555B4D6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6619" t="16703" r="24436" b="6208"/>
          <a:stretch/>
        </p:blipFill>
        <p:spPr>
          <a:xfrm>
            <a:off x="6677512" y="2553059"/>
            <a:ext cx="3110757" cy="282266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4D62A06-1637-434B-A97B-F6AAB01CA96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3146" y="2949862"/>
            <a:ext cx="1512828" cy="2247545"/>
          </a:xfrm>
          <a:prstGeom prst="rect">
            <a:avLst/>
          </a:prstGeom>
        </p:spPr>
      </p:pic>
      <p:sp>
        <p:nvSpPr>
          <p:cNvPr id="14" name="Arrow: Down 13">
            <a:extLst>
              <a:ext uri="{FF2B5EF4-FFF2-40B4-BE49-F238E27FC236}">
                <a16:creationId xmlns:a16="http://schemas.microsoft.com/office/drawing/2014/main" id="{7243252E-D480-4647-936C-F8AABAC7F48C}"/>
              </a:ext>
            </a:extLst>
          </p:cNvPr>
          <p:cNvSpPr/>
          <p:nvPr/>
        </p:nvSpPr>
        <p:spPr>
          <a:xfrm rot="16200000">
            <a:off x="3453153" y="3705661"/>
            <a:ext cx="637953" cy="7359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Arrow: Down 14">
            <a:extLst>
              <a:ext uri="{FF2B5EF4-FFF2-40B4-BE49-F238E27FC236}">
                <a16:creationId xmlns:a16="http://schemas.microsoft.com/office/drawing/2014/main" id="{9612F5DD-94A5-4A14-8B92-DD81397F1A11}"/>
              </a:ext>
            </a:extLst>
          </p:cNvPr>
          <p:cNvSpPr/>
          <p:nvPr/>
        </p:nvSpPr>
        <p:spPr>
          <a:xfrm rot="16200000">
            <a:off x="5887766" y="3705660"/>
            <a:ext cx="637953" cy="73595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054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23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5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11753" y="461844"/>
            <a:ext cx="10048665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75" dirty="0">
                <a:solidFill>
                  <a:schemeClr val="bg1"/>
                </a:solidFill>
                <a:latin typeface="Arsenal" panose="02010504060200020004"/>
              </a:rPr>
              <a:t>Unsupervised Category Formation</a:t>
            </a:r>
            <a:endParaRPr lang="en-GB" sz="3575" dirty="0">
              <a:solidFill>
                <a:schemeClr val="bg1"/>
              </a:solidFill>
              <a:latin typeface="Arsenal" panose="020105040602000200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5" y="6358845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11" name="Picture 10" descr="A close up of a logo&#10;&#10;Description generated with high confidence">
            <a:extLst>
              <a:ext uri="{FF2B5EF4-FFF2-40B4-BE49-F238E27FC236}">
                <a16:creationId xmlns:a16="http://schemas.microsoft.com/office/drawing/2014/main" id="{A11FC628-9828-417F-B405-DBE759FED56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2656" y="2151430"/>
            <a:ext cx="7298365" cy="3278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2698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5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21566" y="461844"/>
            <a:ext cx="10048665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75" dirty="0">
                <a:solidFill>
                  <a:schemeClr val="bg1"/>
                </a:solidFill>
                <a:latin typeface="Arsenal" panose="02010504060200020004"/>
              </a:rPr>
              <a:t>Unsupervised Category Formation - PCA</a:t>
            </a:r>
            <a:endParaRPr lang="en-GB" sz="3575" dirty="0">
              <a:solidFill>
                <a:schemeClr val="bg1"/>
              </a:solidFill>
              <a:latin typeface="Arsenal" panose="02010504060200020004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5" y="6358845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4C87631-E957-4043-A53D-71AFDF0FB2A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0843" t="20843" r="60153" b="47060"/>
          <a:stretch/>
        </p:blipFill>
        <p:spPr>
          <a:xfrm>
            <a:off x="349149" y="2153755"/>
            <a:ext cx="2945218" cy="27981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98CB54C-BF48-4AFF-80E8-1C242657775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627" t="26026" r="60123" b="41631"/>
          <a:stretch/>
        </p:blipFill>
        <p:spPr>
          <a:xfrm>
            <a:off x="3693951" y="2243127"/>
            <a:ext cx="2945218" cy="278349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C004C7C-0862-475E-9CCC-6B26ABCB26B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0894" t="25480" r="42576" b="44943"/>
          <a:stretch/>
        </p:blipFill>
        <p:spPr>
          <a:xfrm>
            <a:off x="7038753" y="2153755"/>
            <a:ext cx="2764466" cy="2782416"/>
          </a:xfrm>
          <a:prstGeom prst="rect">
            <a:avLst/>
          </a:prstGeom>
        </p:spPr>
      </p:pic>
      <p:sp>
        <p:nvSpPr>
          <p:cNvPr id="12" name="Arrow: Right 11">
            <a:extLst>
              <a:ext uri="{FF2B5EF4-FFF2-40B4-BE49-F238E27FC236}">
                <a16:creationId xmlns:a16="http://schemas.microsoft.com/office/drawing/2014/main" id="{58A798B6-3BFD-4222-9555-01E80308A5AC}"/>
              </a:ext>
            </a:extLst>
          </p:cNvPr>
          <p:cNvSpPr/>
          <p:nvPr/>
        </p:nvSpPr>
        <p:spPr>
          <a:xfrm>
            <a:off x="3139332" y="3634876"/>
            <a:ext cx="563526" cy="4465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07C98CDE-0189-4B32-B1BF-D8E4C29EDAEE}"/>
              </a:ext>
            </a:extLst>
          </p:cNvPr>
          <p:cNvSpPr/>
          <p:nvPr/>
        </p:nvSpPr>
        <p:spPr>
          <a:xfrm>
            <a:off x="6523574" y="3634875"/>
            <a:ext cx="563526" cy="44656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A2DE455-FA55-4753-9F8A-EAA4BFE90835}"/>
              </a:ext>
            </a:extLst>
          </p:cNvPr>
          <p:cNvSpPr txBox="1"/>
          <p:nvPr/>
        </p:nvSpPr>
        <p:spPr>
          <a:xfrm>
            <a:off x="1118745" y="1656531"/>
            <a:ext cx="1579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Original Data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A41B0CF-889D-4743-B399-5B7F07F853E0}"/>
              </a:ext>
            </a:extLst>
          </p:cNvPr>
          <p:cNvSpPr/>
          <p:nvPr/>
        </p:nvSpPr>
        <p:spPr>
          <a:xfrm>
            <a:off x="4249987" y="1656531"/>
            <a:ext cx="248209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Principal Axis </a:t>
            </a:r>
            <a:r>
              <a:rPr lang="en-US" sz="2000" b="1" dirty="0" err="1"/>
              <a:t>Retrival</a:t>
            </a:r>
            <a:endParaRPr lang="en-US" sz="2000" b="1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1C70864-CEE4-465E-8C9F-87D5BCC66D01}"/>
              </a:ext>
            </a:extLst>
          </p:cNvPr>
          <p:cNvSpPr/>
          <p:nvPr/>
        </p:nvSpPr>
        <p:spPr>
          <a:xfrm>
            <a:off x="7977457" y="1656531"/>
            <a:ext cx="127637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Projection</a:t>
            </a:r>
          </a:p>
        </p:txBody>
      </p:sp>
    </p:spTree>
    <p:extLst>
      <p:ext uri="{BB962C8B-B14F-4D97-AF65-F5344CB8AC3E}">
        <p14:creationId xmlns:p14="http://schemas.microsoft.com/office/powerpoint/2010/main" val="700236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18FC5E7-3ACA-4A92-AD2A-E887D9DA261B}"/>
              </a:ext>
            </a:extLst>
          </p:cNvPr>
          <p:cNvSpPr/>
          <p:nvPr/>
        </p:nvSpPr>
        <p:spPr>
          <a:xfrm>
            <a:off x="-462715" y="343181"/>
            <a:ext cx="10831429" cy="87981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047614-122A-4BAB-8E27-227BD7539E90}"/>
              </a:ext>
            </a:extLst>
          </p:cNvPr>
          <p:cNvSpPr/>
          <p:nvPr/>
        </p:nvSpPr>
        <p:spPr>
          <a:xfrm>
            <a:off x="221566" y="483584"/>
            <a:ext cx="10943125" cy="6424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575" dirty="0">
                <a:solidFill>
                  <a:schemeClr val="bg1"/>
                </a:solidFill>
                <a:latin typeface="Arsenal" panose="02010504060200020004"/>
              </a:rPr>
              <a:t>Unsupervised Category Formation -  </a:t>
            </a:r>
            <a:r>
              <a:rPr lang="en-GB" sz="3575" dirty="0">
                <a:solidFill>
                  <a:schemeClr val="bg1"/>
                </a:solidFill>
                <a:latin typeface="Arsenal" panose="02010504060200020004"/>
              </a:rPr>
              <a:t>KMC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738C94E-7745-4F2B-A031-6CC04927C147}"/>
              </a:ext>
            </a:extLst>
          </p:cNvPr>
          <p:cNvSpPr/>
          <p:nvPr/>
        </p:nvSpPr>
        <p:spPr>
          <a:xfrm>
            <a:off x="-462715" y="6358845"/>
            <a:ext cx="10831429" cy="536235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4295" tIns="37148" rIns="74295" bIns="37148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GB" sz="1463"/>
          </a:p>
        </p:txBody>
      </p:sp>
      <p:pic>
        <p:nvPicPr>
          <p:cNvPr id="8" name="Picture 2" descr="Engineering">
            <a:extLst>
              <a:ext uri="{FF2B5EF4-FFF2-40B4-BE49-F238E27FC236}">
                <a16:creationId xmlns:a16="http://schemas.microsoft.com/office/drawing/2014/main" id="{3E9D22AC-9AD3-42F8-A611-52F844D4AE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20657" y="6446169"/>
            <a:ext cx="1199099" cy="361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93E1AAE-ED4D-4637-82F1-9CF8F6CE298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66" y="6374650"/>
            <a:ext cx="1171090" cy="434776"/>
          </a:xfrm>
          <a:prstGeom prst="rect">
            <a:avLst/>
          </a:prstGeom>
        </p:spPr>
      </p:pic>
      <p:pic>
        <p:nvPicPr>
          <p:cNvPr id="10" name="K-means clustering, starting with 4 random points in one cluster - Google Chrome 11_30_2017 6_43_36 PM">
            <a:hlinkClick r:id="" action="ppaction://media"/>
            <a:extLst>
              <a:ext uri="{FF2B5EF4-FFF2-40B4-BE49-F238E27FC236}">
                <a16:creationId xmlns:a16="http://schemas.microsoft.com/office/drawing/2014/main" id="{619FF5AE-4517-4F7A-8C3F-8EE4F479C99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24044" r="62565" b="25222"/>
          <a:stretch>
            <a:fillRect/>
          </a:stretch>
        </p:blipFill>
        <p:spPr>
          <a:xfrm>
            <a:off x="1843759" y="1455212"/>
            <a:ext cx="6218479" cy="4671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4440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416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1008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17720</TotalTime>
  <Words>123</Words>
  <Application>Microsoft Office PowerPoint</Application>
  <PresentationFormat>A4 Paper (210x297 mm)</PresentationFormat>
  <Paragraphs>34</Paragraphs>
  <Slides>14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Arial</vt:lpstr>
      <vt:lpstr>Arsenal</vt:lpstr>
      <vt:lpstr>Calibri</vt:lpstr>
      <vt:lpstr>Calibri Light</vt:lpstr>
      <vt:lpstr>Open Sans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Josie Hughes</dc:creator>
  <cp:lastModifiedBy>Luca Scimeca</cp:lastModifiedBy>
  <cp:revision>114</cp:revision>
  <dcterms:created xsi:type="dcterms:W3CDTF">2017-05-23T22:29:54Z</dcterms:created>
  <dcterms:modified xsi:type="dcterms:W3CDTF">2018-02-11T08:41:07Z</dcterms:modified>
</cp:coreProperties>
</file>

<file path=docProps/thumbnail.jpeg>
</file>